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10287000" cx="18288000"/>
  <p:notesSz cx="6858000" cy="9144000"/>
  <p:embeddedFontLst>
    <p:embeddedFont>
      <p:font typeface="Tahoma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jPZEa6lJYK37hezBezB+FR2Tol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Tahoma-bold.fntdata"/><Relationship Id="rId23" Type="http://schemas.openxmlformats.org/officeDocument/2006/relationships/font" Target="fonts/Tahom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dda88197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g36dda881973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0b7fd9f0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380b7fd9f0f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47efb33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makes sense</a:t>
            </a:r>
            <a:endParaRPr/>
          </a:p>
        </p:txBody>
      </p:sp>
      <p:sp>
        <p:nvSpPr>
          <p:cNvPr id="172" name="Google Shape;172;g3747efb33f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d47a8352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g37d47a83525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d47a8352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g37d47a83525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d47a8352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g37d47a83525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d47a8352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g37d47a83525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57ad1bf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3657ad1bf6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4e9ee72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g374e9ee720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e85393e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g37e85393e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47efb33f3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g3747efb33f3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4e9ee720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g374e9ee7208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4e9ee720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Whistler will be identified as our Senior Nationals - our way to make the event more profitable and more attractive for National Team</a:t>
            </a:r>
            <a:endParaRPr/>
          </a:p>
        </p:txBody>
      </p:sp>
      <p:sp>
        <p:nvSpPr>
          <p:cNvPr id="122" name="Google Shape;122;g374e9ee7208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a7e8e0b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g38a7e8e0bd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dda88197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36dda881973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"/>
          <p:cNvCxnSpPr/>
          <p:nvPr/>
        </p:nvCxnSpPr>
        <p:spPr>
          <a:xfrm>
            <a:off x="5553087" y="5678116"/>
            <a:ext cx="7181826" cy="0"/>
          </a:xfrm>
          <a:prstGeom prst="straightConnector1">
            <a:avLst/>
          </a:prstGeom>
          <a:noFill/>
          <a:ln cap="flat" cmpd="sng" w="47625">
            <a:solidFill>
              <a:srgbClr val="A2823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7965" l="0" r="0" t="-11796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5340950" y="0"/>
            <a:ext cx="2947050" cy="1638101"/>
          </a:xfrm>
          <a:custGeom>
            <a:rect b="b" l="l" r="r" t="t"/>
            <a:pathLst>
              <a:path extrusionOk="0" h="1638101" w="2947050">
                <a:moveTo>
                  <a:pt x="0" y="0"/>
                </a:moveTo>
                <a:lnTo>
                  <a:pt x="2947050" y="0"/>
                </a:lnTo>
                <a:lnTo>
                  <a:pt x="2947050" y="1638101"/>
                </a:lnTo>
                <a:lnTo>
                  <a:pt x="0" y="1638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389445" y="3877824"/>
            <a:ext cx="1587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3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1D1D1F"/>
                </a:solidFill>
                <a:latin typeface="Tahoma"/>
                <a:ea typeface="Tahoma"/>
                <a:cs typeface="Tahoma"/>
                <a:sym typeface="Tahoma"/>
              </a:rPr>
              <a:t>EVENT PATHWAY STRUCTURE</a:t>
            </a:r>
            <a:endParaRPr b="1" i="0" sz="6000" u="none" cap="none" strike="noStrike">
              <a:solidFill>
                <a:srgbClr val="1D1D1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5406845" y="6005075"/>
            <a:ext cx="7474309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1D1D1F"/>
                </a:solidFill>
                <a:latin typeface="Tahoma"/>
                <a:ea typeface="Tahoma"/>
                <a:cs typeface="Tahoma"/>
                <a:sym typeface="Tahoma"/>
              </a:rPr>
              <a:t>FREESTYLE CANADA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dda881973_0_20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6" r="-58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6dda881973_0_20"/>
          <p:cNvSpPr/>
          <p:nvPr/>
        </p:nvSpPr>
        <p:spPr>
          <a:xfrm rot="3211846">
            <a:off x="-1430662" y="-34407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6dda881973_0_20"/>
          <p:cNvSpPr txBox="1"/>
          <p:nvPr/>
        </p:nvSpPr>
        <p:spPr>
          <a:xfrm>
            <a:off x="5241450" y="376950"/>
            <a:ext cx="11487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Moguls - </a:t>
            </a:r>
            <a:r>
              <a:rPr b="1" lang="en-US" sz="8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DEV series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6dda881973_0_20"/>
          <p:cNvSpPr txBox="1"/>
          <p:nvPr/>
        </p:nvSpPr>
        <p:spPr>
          <a:xfrm>
            <a:off x="5513850" y="2350650"/>
            <a:ext cx="89493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</a:t>
            </a:r>
            <a:endParaRPr b="1" i="0" sz="32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andom start order by gender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cores by category and overall, medals by categories only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 reward specific skill by gender also (ex: best turns)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of 2 runs (no finals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 training)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MO/DM, duals moguls start brackets by categories best of each face off in overall bracket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5-7 judges + 1 HJ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0b7fd9f0f_0_1"/>
          <p:cNvSpPr/>
          <p:nvPr/>
        </p:nvSpPr>
        <p:spPr>
          <a:xfrm rot="2779085">
            <a:off x="-3292295" y="1504370"/>
            <a:ext cx="5232530" cy="7747206"/>
          </a:xfrm>
          <a:custGeom>
            <a:rect b="b" l="l" r="r" t="t"/>
            <a:pathLst>
              <a:path extrusionOk="0" h="7754552" w="5237492">
                <a:moveTo>
                  <a:pt x="0" y="0"/>
                </a:moveTo>
                <a:lnTo>
                  <a:pt x="5237492" y="0"/>
                </a:lnTo>
                <a:lnTo>
                  <a:pt x="5237492" y="7754553"/>
                </a:lnTo>
                <a:lnTo>
                  <a:pt x="0" y="7754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29" l="0" r="0" t="-144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80b7fd9f0f_0_1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9" r="-58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80b7fd9f0f_0_1"/>
          <p:cNvSpPr txBox="1"/>
          <p:nvPr/>
        </p:nvSpPr>
        <p:spPr>
          <a:xfrm>
            <a:off x="3435850" y="3050425"/>
            <a:ext cx="13350600" cy="58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Canada Cup - FIS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 series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targets Learn-to-compete level, where the goal is to learn to PERFORM. Creating the best environment to foster athletes’ performance on demand development by: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○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FIS NorAm/JR Worlds formats, to prepare the next generation of athletes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○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Elimination phases and Finals take importance to learn to perform on demand and learn to make tactical decisions when competing at multi phase events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○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goal here is not to maximize start gate experience for all athletes, but introduce elimination phases and prepare them for a high performance context.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80b7fd9f0f_0_1"/>
          <p:cNvSpPr txBox="1"/>
          <p:nvPr/>
        </p:nvSpPr>
        <p:spPr>
          <a:xfrm>
            <a:off x="840150" y="342800"/>
            <a:ext cx="17589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8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Why these formats &amp; guidelines?</a:t>
            </a:r>
            <a:endParaRPr b="1" sz="8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47efb33f3_0_0"/>
          <p:cNvSpPr/>
          <p:nvPr/>
        </p:nvSpPr>
        <p:spPr>
          <a:xfrm rot="2779085">
            <a:off x="-2213120" y="1846020"/>
            <a:ext cx="5232530" cy="7747206"/>
          </a:xfrm>
          <a:custGeom>
            <a:rect b="b" l="l" r="r" t="t"/>
            <a:pathLst>
              <a:path extrusionOk="0" h="7754552" w="5237492">
                <a:moveTo>
                  <a:pt x="0" y="0"/>
                </a:moveTo>
                <a:lnTo>
                  <a:pt x="5237492" y="0"/>
                </a:lnTo>
                <a:lnTo>
                  <a:pt x="5237492" y="7754553"/>
                </a:lnTo>
                <a:lnTo>
                  <a:pt x="0" y="7754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29" l="0" r="0" t="-144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747efb33f3_0_0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9" r="-58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747efb33f3_0_0"/>
          <p:cNvSpPr txBox="1"/>
          <p:nvPr/>
        </p:nvSpPr>
        <p:spPr>
          <a:xfrm>
            <a:off x="4572001" y="3050425"/>
            <a:ext cx="10274100" cy="4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06400" lvl="0" marL="45720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 for MO and SS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size : 90 CDN spots + 10-20 spots reserved for foreign (4 weeks for confirmation and can be released for CAN)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Formats : like in NorAms, SS on 2 days, RE allowed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Spots based on rankings, selection by FC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Eligibility : responsibility from P/TSOs, clubs and coaches to find the right layer of events for athletes to compete in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747efb33f3_0_0"/>
          <p:cNvSpPr txBox="1"/>
          <p:nvPr/>
        </p:nvSpPr>
        <p:spPr>
          <a:xfrm>
            <a:off x="2334102" y="238363"/>
            <a:ext cx="160956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8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Canada Cup - FIS series</a:t>
            </a:r>
            <a:endParaRPr b="1" sz="8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8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General guidelines</a:t>
            </a:r>
            <a:endParaRPr b="1" sz="8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d47a83525_0_33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9" r="-5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37d47a83525_0_33"/>
          <p:cNvSpPr/>
          <p:nvPr/>
        </p:nvSpPr>
        <p:spPr>
          <a:xfrm rot="3211846">
            <a:off x="-6010387" y="-258947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7d47a83525_0_33"/>
          <p:cNvSpPr txBox="1"/>
          <p:nvPr/>
        </p:nvSpPr>
        <p:spPr>
          <a:xfrm>
            <a:off x="609250" y="174525"/>
            <a:ext cx="173553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7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Who should participate at DEV series?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7d47a83525_0_33"/>
          <p:cNvSpPr txBox="1"/>
          <p:nvPr/>
        </p:nvSpPr>
        <p:spPr>
          <a:xfrm>
            <a:off x="5631225" y="2246200"/>
            <a:ext cx="89493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7d47a83525_0_33"/>
          <p:cNvSpPr txBox="1"/>
          <p:nvPr/>
        </p:nvSpPr>
        <p:spPr>
          <a:xfrm>
            <a:off x="394425" y="2768200"/>
            <a:ext cx="13315800" cy="57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Category 1 : Athletes finishing in top half of their provincial circuit ready to compete on a national level with a deeper field and more challenging course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Competitive athletes who train year round (academy, sport-étude, regional team, P/TSO dev team, etc.)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Category 2 : Athletes who require more competing and training opportunities of this level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 athletes or full year program club athletes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returning from injury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7d47a83525_0_33"/>
          <p:cNvSpPr txBox="1"/>
          <p:nvPr/>
        </p:nvSpPr>
        <p:spPr>
          <a:xfrm>
            <a:off x="14224575" y="3917700"/>
            <a:ext cx="3740100" cy="46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 : Develop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LTAD stage : Train to train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37d47a83525_0_33"/>
          <p:cNvSpPr/>
          <p:nvPr/>
        </p:nvSpPr>
        <p:spPr>
          <a:xfrm>
            <a:off x="14025275" y="4677850"/>
            <a:ext cx="3740100" cy="1962000"/>
          </a:xfrm>
          <a:prstGeom prst="rect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d47a83525_0_9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9" r="-5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37d47a83525_0_9"/>
          <p:cNvSpPr/>
          <p:nvPr/>
        </p:nvSpPr>
        <p:spPr>
          <a:xfrm rot="3211846">
            <a:off x="-6339187" y="-1388445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7d47a83525_0_9"/>
          <p:cNvSpPr txBox="1"/>
          <p:nvPr/>
        </p:nvSpPr>
        <p:spPr>
          <a:xfrm>
            <a:off x="517225" y="376950"/>
            <a:ext cx="170571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7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Who should participate at FIS series?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7d47a83525_0_9"/>
          <p:cNvSpPr txBox="1"/>
          <p:nvPr/>
        </p:nvSpPr>
        <p:spPr>
          <a:xfrm>
            <a:off x="5513850" y="2350650"/>
            <a:ext cx="89493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7d47a83525_0_9"/>
          <p:cNvSpPr txBox="1"/>
          <p:nvPr/>
        </p:nvSpPr>
        <p:spPr>
          <a:xfrm>
            <a:off x="403000" y="2121950"/>
            <a:ext cx="11697000" cy="6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Category 1 : Athletes doing full tour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P/TSO team athletes aiming for a spot on National Team and prepare for NorAm circuit.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part of a year round program who perform consistently in top third of DEV series or their provincial tour. Ready to compete in  FIS format consistently.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Category 2 : Athletes doing 1 event for experience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round program athletes performing in top half of DEV series or their provincial tour. Ready to take a step up in the system towards more challenging courses and more skilled field. Ready for a FIS format, no age categories and elimination phases.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37d47a83525_0_9"/>
          <p:cNvSpPr txBox="1"/>
          <p:nvPr/>
        </p:nvSpPr>
        <p:spPr>
          <a:xfrm>
            <a:off x="12381125" y="2645550"/>
            <a:ext cx="4490700" cy="6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 : Perform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LTAD stage : Learn to compete / Train to compete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Develop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LTAD stage : Late Train to Train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37d47a83525_0_9"/>
          <p:cNvSpPr/>
          <p:nvPr/>
        </p:nvSpPr>
        <p:spPr>
          <a:xfrm>
            <a:off x="12172025" y="2645550"/>
            <a:ext cx="4699800" cy="1969500"/>
          </a:xfrm>
          <a:prstGeom prst="rect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37d47a83525_0_9"/>
          <p:cNvSpPr/>
          <p:nvPr/>
        </p:nvSpPr>
        <p:spPr>
          <a:xfrm>
            <a:off x="12276575" y="7262625"/>
            <a:ext cx="4699800" cy="1969500"/>
          </a:xfrm>
          <a:prstGeom prst="rect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d47a83525_0_16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9" r="-5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7d47a83525_0_16"/>
          <p:cNvSpPr/>
          <p:nvPr/>
        </p:nvSpPr>
        <p:spPr>
          <a:xfrm rot="3211846">
            <a:off x="-6344737" y="-139352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37d47a83525_0_16"/>
          <p:cNvSpPr txBox="1"/>
          <p:nvPr/>
        </p:nvSpPr>
        <p:spPr>
          <a:xfrm>
            <a:off x="498850" y="524175"/>
            <a:ext cx="1703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7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Who should participate at NorAms?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7d47a83525_0_16"/>
          <p:cNvSpPr txBox="1"/>
          <p:nvPr/>
        </p:nvSpPr>
        <p:spPr>
          <a:xfrm>
            <a:off x="190850" y="3194250"/>
            <a:ext cx="11702400" cy="6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Category 1 : Athletes doing full tour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P/TSO team athletes aiming for a spot on National Team, wanting to perform on the whole circuit.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Category 2 : Athletes doing domestic NAC events only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P/TSO team athletes, already competing at all CC FIS events who are ready to gain experience on the NorAm circuit.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7d47a83525_0_16"/>
          <p:cNvSpPr txBox="1"/>
          <p:nvPr/>
        </p:nvSpPr>
        <p:spPr>
          <a:xfrm>
            <a:off x="13045275" y="3634825"/>
            <a:ext cx="38496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 : Perform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LTAD stage : Train to compete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 : Perform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LTAD stage : Learn to compete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7d47a83525_0_16"/>
          <p:cNvSpPr/>
          <p:nvPr/>
        </p:nvSpPr>
        <p:spPr>
          <a:xfrm>
            <a:off x="12442875" y="3634825"/>
            <a:ext cx="4699800" cy="2063400"/>
          </a:xfrm>
          <a:prstGeom prst="rect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7d47a83525_0_16"/>
          <p:cNvSpPr/>
          <p:nvPr/>
        </p:nvSpPr>
        <p:spPr>
          <a:xfrm>
            <a:off x="12442875" y="7174225"/>
            <a:ext cx="4699800" cy="2063400"/>
          </a:xfrm>
          <a:prstGeom prst="rect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d47a83525_0_2"/>
          <p:cNvSpPr/>
          <p:nvPr/>
        </p:nvSpPr>
        <p:spPr>
          <a:xfrm rot="3211846">
            <a:off x="-6010387" y="-258947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37d47a83525_0_2"/>
          <p:cNvSpPr txBox="1"/>
          <p:nvPr/>
        </p:nvSpPr>
        <p:spPr>
          <a:xfrm>
            <a:off x="1164250" y="343900"/>
            <a:ext cx="17123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7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How to plan competition calendar?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7d47a83525_0_2"/>
          <p:cNvSpPr txBox="1"/>
          <p:nvPr/>
        </p:nvSpPr>
        <p:spPr>
          <a:xfrm>
            <a:off x="2595075" y="1393300"/>
            <a:ext cx="89493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37d47a83525_0_2"/>
          <p:cNvSpPr txBox="1"/>
          <p:nvPr/>
        </p:nvSpPr>
        <p:spPr>
          <a:xfrm>
            <a:off x="656450" y="1483000"/>
            <a:ext cx="13315800" cy="18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best resource is your coach! Consult him/her and your P/TSO for more guidance. Plans will vary according to athlete’S objectives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for competition plans per LTAD stage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37d47a83525_0_2"/>
          <p:cNvSpPr txBox="1"/>
          <p:nvPr/>
        </p:nvSpPr>
        <p:spPr>
          <a:xfrm>
            <a:off x="14224575" y="3917700"/>
            <a:ext cx="3740100" cy="46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37d47a83525_0_2"/>
          <p:cNvSpPr txBox="1"/>
          <p:nvPr/>
        </p:nvSpPr>
        <p:spPr>
          <a:xfrm>
            <a:off x="656450" y="4406725"/>
            <a:ext cx="5878200" cy="6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Tahoma"/>
                <a:ea typeface="Tahoma"/>
                <a:cs typeface="Tahoma"/>
                <a:sym typeface="Tahoma"/>
              </a:rPr>
              <a:t>Late </a:t>
            </a:r>
            <a:r>
              <a:rPr b="1"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Train 2 Train athletes (U16+)</a:t>
            </a:r>
            <a:endParaRPr b="1" sz="21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 or 2 provincial event + 1 provincial championship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latin typeface="Tahoma"/>
                <a:ea typeface="Tahoma"/>
                <a:cs typeface="Tahoma"/>
                <a:sym typeface="Tahoma"/>
              </a:rPr>
              <a:t>1 or </a:t>
            </a: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 </a:t>
            </a:r>
            <a:r>
              <a:rPr lang="en-US" sz="24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Canada Cup - Development series events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 Canadian Junior Championship  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 Canada Cup/FIS event (in his/her region if judged appropriate)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Target : 3 - 6 events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just">
              <a:lnSpc>
                <a:spcPct val="11999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986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2" name="Google Shape;222;g37d47a83525_0_2"/>
          <p:cNvSpPr txBox="1"/>
          <p:nvPr/>
        </p:nvSpPr>
        <p:spPr>
          <a:xfrm>
            <a:off x="6534650" y="4491400"/>
            <a:ext cx="5231100" cy="48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Learn 2 compete athletes  </a:t>
            </a:r>
            <a:endParaRPr b="1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 provincial championship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 </a:t>
            </a:r>
            <a:r>
              <a:rPr lang="en-US" sz="24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Canada Cup - Development series events</a:t>
            </a:r>
            <a:endParaRPr sz="24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Canadian Junior Championship  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 or 4 Canada Cups/FIS events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ahoma"/>
              <a:buChar char="●"/>
            </a:pPr>
            <a:r>
              <a:rPr lang="en-US" sz="2400">
                <a:latin typeface="Tahoma"/>
                <a:ea typeface="Tahoma"/>
                <a:cs typeface="Tahoma"/>
                <a:sym typeface="Tahoma"/>
              </a:rPr>
              <a:t>1 or 2 domestic NorAm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Target : 5 - 8 events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223" name="Google Shape;223;g37d47a83525_0_2"/>
          <p:cNvSpPr txBox="1"/>
          <p:nvPr/>
        </p:nvSpPr>
        <p:spPr>
          <a:xfrm>
            <a:off x="12487499" y="4491401"/>
            <a:ext cx="6836100" cy="4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Train 2 compete athletes</a:t>
            </a:r>
            <a:endParaRPr b="1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Provincial Championship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latin typeface="Tahoma"/>
                <a:ea typeface="Tahoma"/>
                <a:cs typeface="Tahoma"/>
                <a:sym typeface="Tahoma"/>
              </a:rPr>
              <a:t>Canada Cup - FIS series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ahoma"/>
              <a:buChar char="●"/>
            </a:pPr>
            <a:r>
              <a:rPr lang="en-US" sz="2400">
                <a:latin typeface="Tahoma"/>
                <a:ea typeface="Tahoma"/>
                <a:cs typeface="Tahoma"/>
                <a:sym typeface="Tahoma"/>
              </a:rPr>
              <a:t>Senior National Championship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latin typeface="Tahoma"/>
                <a:ea typeface="Tahoma"/>
                <a:cs typeface="Tahoma"/>
                <a:sym typeface="Tahoma"/>
              </a:rPr>
              <a:t>NorAm tour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Char char="●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Target : 6 to 10 events</a:t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19993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986"/>
              <a:buFont typeface="Arial"/>
              <a:buNone/>
            </a:pPr>
            <a:r>
              <a:t/>
            </a:r>
            <a:endParaRPr sz="2986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4" name="Google Shape;224;g37d47a83525_0_2"/>
          <p:cNvSpPr/>
          <p:nvPr/>
        </p:nvSpPr>
        <p:spPr>
          <a:xfrm>
            <a:off x="6364275" y="4137175"/>
            <a:ext cx="5676300" cy="5785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7d47a83525_0_2"/>
          <p:cNvSpPr/>
          <p:nvPr/>
        </p:nvSpPr>
        <p:spPr>
          <a:xfrm>
            <a:off x="532625" y="4137175"/>
            <a:ext cx="5676300" cy="5785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7d47a83525_0_2"/>
          <p:cNvSpPr/>
          <p:nvPr/>
        </p:nvSpPr>
        <p:spPr>
          <a:xfrm>
            <a:off x="12195925" y="4137175"/>
            <a:ext cx="5676300" cy="5785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57ad1bf65_0_0"/>
          <p:cNvSpPr/>
          <p:nvPr/>
        </p:nvSpPr>
        <p:spPr>
          <a:xfrm rot="2779085">
            <a:off x="-3732570" y="1269895"/>
            <a:ext cx="5232530" cy="7747206"/>
          </a:xfrm>
          <a:custGeom>
            <a:rect b="b" l="l" r="r" t="t"/>
            <a:pathLst>
              <a:path extrusionOk="0" h="7754552" w="5237492">
                <a:moveTo>
                  <a:pt x="0" y="0"/>
                </a:moveTo>
                <a:lnTo>
                  <a:pt x="5237492" y="0"/>
                </a:lnTo>
                <a:lnTo>
                  <a:pt x="5237492" y="7754553"/>
                </a:lnTo>
                <a:lnTo>
                  <a:pt x="0" y="7754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29" l="0" r="0" t="-144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3657ad1bf65_0_0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9" r="-58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3657ad1bf65_0_0"/>
          <p:cNvSpPr txBox="1"/>
          <p:nvPr/>
        </p:nvSpPr>
        <p:spPr>
          <a:xfrm>
            <a:off x="5117976" y="2107300"/>
            <a:ext cx="102741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3657ad1bf65_0_0"/>
          <p:cNvSpPr txBox="1"/>
          <p:nvPr/>
        </p:nvSpPr>
        <p:spPr>
          <a:xfrm>
            <a:off x="2334102" y="342800"/>
            <a:ext cx="16095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657ad1bf65_0_0"/>
          <p:cNvSpPr txBox="1"/>
          <p:nvPr/>
        </p:nvSpPr>
        <p:spPr>
          <a:xfrm>
            <a:off x="3232775" y="282525"/>
            <a:ext cx="11209500" cy="18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RANKINGS</a:t>
            </a:r>
            <a:endParaRPr b="1" sz="4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657ad1bf65_0_0"/>
          <p:cNvSpPr txBox="1"/>
          <p:nvPr/>
        </p:nvSpPr>
        <p:spPr>
          <a:xfrm>
            <a:off x="2867825" y="6649800"/>
            <a:ext cx="134982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</a:rPr>
              <a:t>For more information about rankings please consult FC’s ranking policy.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chemeClr val="dk1"/>
                </a:solidFill>
              </a:rPr>
              <a:t>*The DEV series rankings will only be used as a tool for P/TSOs for their own rankings and for athletes to compare themselves on a National scale. DEV series rankings will not be used for selection of any event in 25-26 or 26-27.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3657ad1bf6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838" y="1205901"/>
            <a:ext cx="11939375" cy="58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4e9ee7208_0_0"/>
          <p:cNvSpPr/>
          <p:nvPr/>
        </p:nvSpPr>
        <p:spPr>
          <a:xfrm>
            <a:off x="79650" y="-7"/>
            <a:ext cx="6769740" cy="6707632"/>
          </a:xfrm>
          <a:custGeom>
            <a:rect b="b" l="l" r="r" t="t"/>
            <a:pathLst>
              <a:path extrusionOk="0" h="812800" w="820326">
                <a:moveTo>
                  <a:pt x="0" y="0"/>
                </a:moveTo>
                <a:lnTo>
                  <a:pt x="820326" y="0"/>
                </a:lnTo>
                <a:lnTo>
                  <a:pt x="820326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9208" r="-1622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374e9ee7208_0_0"/>
          <p:cNvSpPr txBox="1"/>
          <p:nvPr/>
        </p:nvSpPr>
        <p:spPr>
          <a:xfrm>
            <a:off x="6849400" y="176200"/>
            <a:ext cx="11555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lang="en-US" sz="8000">
                <a:latin typeface="Tahoma"/>
                <a:ea typeface="Tahoma"/>
                <a:cs typeface="Tahoma"/>
                <a:sym typeface="Tahoma"/>
              </a:rPr>
              <a:t>Competition Pathway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74e9ee7208_0_0"/>
          <p:cNvSpPr txBox="1"/>
          <p:nvPr/>
        </p:nvSpPr>
        <p:spPr>
          <a:xfrm>
            <a:off x="7105800" y="1609775"/>
            <a:ext cx="8334900" cy="2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286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SzPts val="2499"/>
              <a:buFont typeface="Tahoma"/>
              <a:buChar char="●"/>
            </a:pP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Analysis of each P/TSO competition system/pathway : 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- Survey 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- Meetings / discussions 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- FC analysis through data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96;g374e9ee7208_0_0"/>
          <p:cNvSpPr txBox="1"/>
          <p:nvPr/>
        </p:nvSpPr>
        <p:spPr>
          <a:xfrm>
            <a:off x="7105800" y="4338150"/>
            <a:ext cx="9901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41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Tahoma"/>
              <a:buChar char="●"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Why?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Decreased participation in Moguls outside Quebec 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Lack of meaningful training/competition opportunities for some athletes 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Slopestyle: venue needs to meet current athlete skill level 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Slopestyle: low women participation (especially at CC level)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Current Canada Cup events trying too many stages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There is a cost barrier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Our environment/realities are changing </a:t>
            </a:r>
            <a:endParaRPr sz="2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e85393e27_0_0"/>
          <p:cNvSpPr/>
          <p:nvPr/>
        </p:nvSpPr>
        <p:spPr>
          <a:xfrm>
            <a:off x="79650" y="-7"/>
            <a:ext cx="6769740" cy="6707632"/>
          </a:xfrm>
          <a:custGeom>
            <a:rect b="b" l="l" r="r" t="t"/>
            <a:pathLst>
              <a:path extrusionOk="0" h="812800" w="820326">
                <a:moveTo>
                  <a:pt x="0" y="0"/>
                </a:moveTo>
                <a:lnTo>
                  <a:pt x="820326" y="0"/>
                </a:lnTo>
                <a:lnTo>
                  <a:pt x="820326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9208" r="-1622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37e85393e27_0_0"/>
          <p:cNvSpPr txBox="1"/>
          <p:nvPr/>
        </p:nvSpPr>
        <p:spPr>
          <a:xfrm>
            <a:off x="6849400" y="176200"/>
            <a:ext cx="11555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lang="en-US" sz="8000">
                <a:latin typeface="Tahoma"/>
                <a:ea typeface="Tahoma"/>
                <a:cs typeface="Tahoma"/>
                <a:sym typeface="Tahoma"/>
              </a:rPr>
              <a:t>Solution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7e85393e27_0_0"/>
          <p:cNvSpPr txBox="1"/>
          <p:nvPr/>
        </p:nvSpPr>
        <p:spPr>
          <a:xfrm>
            <a:off x="7105800" y="1609775"/>
            <a:ext cx="8334900" cy="7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The Canada Cup circuit will now be separated in 2 categories : 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-387286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SzPts val="2499"/>
              <a:buFont typeface="Tahoma"/>
              <a:buChar char="●"/>
            </a:pPr>
            <a:r>
              <a:rPr b="1" lang="en-US" sz="2499">
                <a:latin typeface="Tahoma"/>
                <a:ea typeface="Tahoma"/>
                <a:cs typeface="Tahoma"/>
                <a:sym typeface="Tahoma"/>
              </a:rPr>
              <a:t>Canada Cup - FIS series </a:t>
            </a: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: Focus on Learn 2 Compete athletes, FIS format, offering transition before NorAms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Philosophy: Perform - “Skill consolidation &amp; learn to perform on-demand”</a:t>
            </a:r>
            <a:endParaRPr b="1" sz="2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*(reflects Canada Cup events from last year)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-387286" lvl="0" marL="45720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SzPts val="2499"/>
              <a:buFont typeface="Tahoma"/>
              <a:buChar char="●"/>
            </a:pPr>
            <a:r>
              <a:rPr b="1" lang="en-US" sz="2499">
                <a:latin typeface="Tahoma"/>
                <a:ea typeface="Tahoma"/>
                <a:cs typeface="Tahoma"/>
                <a:sym typeface="Tahoma"/>
              </a:rPr>
              <a:t>Canada Cup - Development series</a:t>
            </a:r>
            <a:r>
              <a:rPr lang="en-US" sz="2499">
                <a:latin typeface="Tahoma"/>
                <a:ea typeface="Tahoma"/>
                <a:cs typeface="Tahoma"/>
                <a:sym typeface="Tahoma"/>
              </a:rPr>
              <a:t> : Focus on Train 2 Train athletes, “Best of 2” format, and age categories</a:t>
            </a:r>
            <a:endParaRPr sz="2499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Philosophy: Development - “Skill acquisition focus &amp; Introduction to competing”</a:t>
            </a:r>
            <a:endParaRPr b="1"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*New layer of events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47efb33f3_0_166"/>
          <p:cNvSpPr/>
          <p:nvPr/>
        </p:nvSpPr>
        <p:spPr>
          <a:xfrm>
            <a:off x="-3540663" y="529081"/>
            <a:ext cx="6609584" cy="6519602"/>
          </a:xfrm>
          <a:custGeom>
            <a:rect b="b" l="l" r="r" t="t"/>
            <a:pathLst>
              <a:path extrusionOk="0" h="6519602" w="6609584">
                <a:moveTo>
                  <a:pt x="0" y="0"/>
                </a:moveTo>
                <a:lnTo>
                  <a:pt x="6609584" y="0"/>
                </a:lnTo>
                <a:lnTo>
                  <a:pt x="6609584" y="6519603"/>
                </a:lnTo>
                <a:lnTo>
                  <a:pt x="0" y="6519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747efb33f3_0_166"/>
          <p:cNvSpPr/>
          <p:nvPr/>
        </p:nvSpPr>
        <p:spPr>
          <a:xfrm>
            <a:off x="15704152" y="6831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9" r="-58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3747efb33f3_0_166"/>
          <p:cNvSpPr txBox="1"/>
          <p:nvPr/>
        </p:nvSpPr>
        <p:spPr>
          <a:xfrm>
            <a:off x="2424350" y="1469025"/>
            <a:ext cx="14377500" cy="53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6745" lvl="0" marL="457200" rtl="0" algn="l">
              <a:lnSpc>
                <a:spcPct val="11300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Add a new national layer of events, targeting Train-2-Train athletes 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Help our P/TSOs bridge gaps — benefits and goals will be different from </a:t>
            </a: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one</a:t>
            </a: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P/TSO to another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Have more National training/competition opportunities for our smaller P/TSOs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Increase mogul participation and retention across the country 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Increase women participation and retention in SS (more progressive pathway)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Enable more appropriate terrain for targeted athletes at this change (consequently better course for FIS level SS events)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More local opportunities, compete in your region at a National level: keep costs low for the OC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Ensuring a more progressive athlete pathway 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767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Tahoma"/>
              <a:buChar char="●"/>
            </a:pPr>
            <a:r>
              <a:rPr lang="en-US" sz="23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Optimize officials’ development locally</a:t>
            </a:r>
            <a:endParaRPr sz="23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6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2986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1" name="Google Shape;111;g3747efb33f3_0_166"/>
          <p:cNvSpPr txBox="1"/>
          <p:nvPr/>
        </p:nvSpPr>
        <p:spPr>
          <a:xfrm>
            <a:off x="4572005" y="329928"/>
            <a:ext cx="10643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lang="en-US" sz="7400">
                <a:latin typeface="Tahoma"/>
                <a:ea typeface="Tahoma"/>
                <a:cs typeface="Tahoma"/>
                <a:sym typeface="Tahoma"/>
              </a:rPr>
              <a:t>Goals of the new layer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g3747efb33f3_0_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4425" y="5661025"/>
            <a:ext cx="15497949" cy="46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4e9ee7208_0_82"/>
          <p:cNvSpPr/>
          <p:nvPr/>
        </p:nvSpPr>
        <p:spPr>
          <a:xfrm>
            <a:off x="0" y="0"/>
            <a:ext cx="4331100" cy="10287000"/>
          </a:xfrm>
          <a:prstGeom prst="rect">
            <a:avLst/>
          </a:prstGeom>
          <a:solidFill>
            <a:srgbClr val="AF131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374e9ee7208_0_82"/>
          <p:cNvSpPr txBox="1"/>
          <p:nvPr/>
        </p:nvSpPr>
        <p:spPr>
          <a:xfrm>
            <a:off x="4696034" y="285688"/>
            <a:ext cx="10107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b="1" lang="en-US" sz="6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Event structure update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9" name="Google Shape;119;g374e9ee7208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650" y="1553475"/>
            <a:ext cx="13981950" cy="78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4e9ee7208_0_166"/>
          <p:cNvSpPr/>
          <p:nvPr/>
        </p:nvSpPr>
        <p:spPr>
          <a:xfrm>
            <a:off x="-7428344" y="-260834"/>
            <a:ext cx="10306565" cy="9949271"/>
          </a:xfrm>
          <a:custGeom>
            <a:rect b="b" l="l" r="r" t="t"/>
            <a:pathLst>
              <a:path extrusionOk="0" h="9949271" w="10306565">
                <a:moveTo>
                  <a:pt x="0" y="0"/>
                </a:moveTo>
                <a:lnTo>
                  <a:pt x="10306566" y="0"/>
                </a:lnTo>
                <a:lnTo>
                  <a:pt x="10306566" y="9949272"/>
                </a:lnTo>
                <a:lnTo>
                  <a:pt x="0" y="9949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374e9ee7208_0_166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9" r="-58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374e9ee7208_0_166"/>
          <p:cNvSpPr txBox="1"/>
          <p:nvPr/>
        </p:nvSpPr>
        <p:spPr>
          <a:xfrm>
            <a:off x="2448517" y="1726390"/>
            <a:ext cx="8546100" cy="81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6"/>
              <a:buFont typeface="Arial"/>
              <a:buNone/>
            </a:pPr>
            <a:r>
              <a:rPr b="1" lang="en-US" sz="2986" u="sng">
                <a:latin typeface="Tahoma"/>
                <a:ea typeface="Tahoma"/>
                <a:cs typeface="Tahoma"/>
                <a:sym typeface="Tahoma"/>
              </a:rPr>
              <a:t>MO/DM</a:t>
            </a:r>
            <a:br>
              <a:rPr b="1" lang="en-US" sz="2986" u="sng">
                <a:latin typeface="Tahoma"/>
                <a:ea typeface="Tahoma"/>
                <a:cs typeface="Tahoma"/>
                <a:sym typeface="Tahoma"/>
              </a:rPr>
            </a:br>
            <a:r>
              <a:rPr b="1" lang="en-US" sz="2986">
                <a:latin typeface="Tahoma"/>
                <a:ea typeface="Tahoma"/>
                <a:cs typeface="Tahoma"/>
                <a:sym typeface="Tahoma"/>
              </a:rPr>
              <a:t>NorAm (CAN)</a:t>
            </a:r>
            <a:endParaRPr b="1"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Apex 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VSC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6"/>
              <a:buFont typeface="Arial"/>
              <a:buNone/>
            </a:pPr>
            <a:r>
              <a:t/>
            </a:r>
            <a:endParaRPr b="1" sz="2986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6"/>
              <a:buFont typeface="Arial"/>
              <a:buNone/>
            </a:pPr>
            <a:r>
              <a:rPr b="1" lang="en-US" sz="2986">
                <a:latin typeface="Tahoma"/>
                <a:ea typeface="Tahoma"/>
                <a:cs typeface="Tahoma"/>
                <a:sym typeface="Tahoma"/>
              </a:rPr>
              <a:t>Canada Cup - FIS Series</a:t>
            </a:r>
            <a:endParaRPr b="1"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Apex 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Panorama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Senior Nationals (Sommets Saint-Sauveur)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86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5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Canada Cup - development series</a:t>
            </a:r>
            <a:r>
              <a:rPr b="1" lang="en-US" sz="2950">
                <a:latin typeface="Tahoma"/>
                <a:ea typeface="Tahoma"/>
                <a:cs typeface="Tahoma"/>
                <a:sym typeface="Tahoma"/>
              </a:rPr>
              <a:t> </a:t>
            </a:r>
            <a:endParaRPr b="1" sz="2950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Canyon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Calabogie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-418211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SzPts val="2986"/>
              <a:buFont typeface="Tahoma"/>
              <a:buChar char="●"/>
            </a:pPr>
            <a:r>
              <a:rPr lang="en-US" sz="2986">
                <a:latin typeface="Tahoma"/>
                <a:ea typeface="Tahoma"/>
                <a:cs typeface="Tahoma"/>
                <a:sym typeface="Tahoma"/>
              </a:rPr>
              <a:t>Junior Nationals (Panorama) </a:t>
            </a:r>
            <a:endParaRPr sz="2986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just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86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7" name="Google Shape;127;g374e9ee7208_0_166"/>
          <p:cNvSpPr txBox="1"/>
          <p:nvPr/>
        </p:nvSpPr>
        <p:spPr>
          <a:xfrm>
            <a:off x="3736573" y="294550"/>
            <a:ext cx="13408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lang="en-US" sz="7400">
                <a:latin typeface="Tahoma"/>
                <a:ea typeface="Tahoma"/>
                <a:cs typeface="Tahoma"/>
                <a:sym typeface="Tahoma"/>
              </a:rPr>
              <a:t>2025-2026 calendar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374e9ee7208_0_166"/>
          <p:cNvSpPr txBox="1"/>
          <p:nvPr/>
        </p:nvSpPr>
        <p:spPr>
          <a:xfrm>
            <a:off x="10404775" y="1587150"/>
            <a:ext cx="9416700" cy="56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5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SS/BA/HP/RE</a:t>
            </a:r>
            <a:endParaRPr b="1" sz="2950" u="sng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NorAm (CAN)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Stoneham  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Whistler 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Winsport (2x HP)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Canada Cup - </a:t>
            </a:r>
            <a:r>
              <a:rPr b="1"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FIS series</a:t>
            </a:r>
            <a:endParaRPr b="1"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Sun Peaks 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Wentworth 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5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95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95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Canada Cup - development series</a:t>
            </a:r>
            <a:r>
              <a:rPr b="1"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1" sz="34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Horseshoe 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Winsport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159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0"/>
              <a:buFont typeface="Tahoma"/>
              <a:buChar char="●"/>
            </a:pPr>
            <a:r>
              <a:rPr lang="en-US" sz="29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Junior Nationals (Stoneham)</a:t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5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a7e8e0bd9_0_0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9" r="-5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8a7e8e0bd9_0_0"/>
          <p:cNvSpPr/>
          <p:nvPr/>
        </p:nvSpPr>
        <p:spPr>
          <a:xfrm rot="3211846">
            <a:off x="-4489987" y="-363002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38a7e8e0bd9_0_0"/>
          <p:cNvSpPr txBox="1"/>
          <p:nvPr/>
        </p:nvSpPr>
        <p:spPr>
          <a:xfrm>
            <a:off x="1950150" y="421675"/>
            <a:ext cx="16338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8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Why these formats &amp; guidelines?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8a7e8e0bd9_0_0"/>
          <p:cNvSpPr txBox="1"/>
          <p:nvPr/>
        </p:nvSpPr>
        <p:spPr>
          <a:xfrm>
            <a:off x="5513850" y="2350650"/>
            <a:ext cx="89493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38a7e8e0bd9_0_0"/>
          <p:cNvSpPr txBox="1"/>
          <p:nvPr/>
        </p:nvSpPr>
        <p:spPr>
          <a:xfrm>
            <a:off x="1410150" y="3220125"/>
            <a:ext cx="151833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Canada Cup -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Development series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is targeted for Train-to-train level, where the philosophy is to DEVELOP.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textRoundtripDataId="2"/>
                </a:ext>
              </a:extLst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Create the best environment for athletes’ skill development and competitive experience; therefore: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textRoundtripDataId="4"/>
                </a:ext>
              </a:extLst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Age categories to eliminate some possible barriers, and recognize skill level within age group before advancing to other stages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textRoundtripDataId="6"/>
                </a:ext>
              </a:extLst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Best of 2 formats (no finals) : Ensuring 2 runs/jumps for everyone, maximizing practice time and “start gate” mileage. Ensure optimal on snow time.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textRoundtripDataId="8"/>
                </a:ext>
              </a:extLst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Officials and coaches are also at a development stage : offer proper environment for them as well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3" r="-59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1"/>
          <p:cNvSpPr/>
          <p:nvPr/>
        </p:nvSpPr>
        <p:spPr>
          <a:xfrm rot="3211846">
            <a:off x="-2512737" y="-37907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1"/>
          <p:cNvSpPr txBox="1"/>
          <p:nvPr/>
        </p:nvSpPr>
        <p:spPr>
          <a:xfrm>
            <a:off x="2412100" y="358675"/>
            <a:ext cx="15334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i="0" lang="en-US" sz="7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General guidelines for DE</a:t>
            </a:r>
            <a:r>
              <a:rPr b="1" lang="en-US" sz="7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 series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 txBox="1"/>
          <p:nvPr/>
        </p:nvSpPr>
        <p:spPr>
          <a:xfrm>
            <a:off x="5217950" y="1603500"/>
            <a:ext cx="109887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categories U14 / U16 / U18+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based on JAN 1</a:t>
            </a:r>
            <a:r>
              <a:rPr b="0" baseline="3000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2026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provincial license, registered in a FC club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: max of 70 by gender, max field 90 athletes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 allocation system :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quota spots protected for each P/TSO participating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Round robin re-allocation based on athlete membership ratios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spots all confirmed by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15th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 list confirmed 1 month before the event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registration 1 month before event (after registration deadline)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Officials/judges selection collaboration between host P/TSO and FC (ideally, 1 official from outside P/TSO)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MSL required, coach and P/TSO responsibility to make sure athletes are ready to compete at this level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dda881973_0_11"/>
          <p:cNvSpPr/>
          <p:nvPr/>
        </p:nvSpPr>
        <p:spPr>
          <a:xfrm>
            <a:off x="15913027" y="8951078"/>
            <a:ext cx="2374973" cy="1335922"/>
          </a:xfrm>
          <a:custGeom>
            <a:rect b="b" l="l" r="r" t="t"/>
            <a:pathLst>
              <a:path extrusionOk="0" h="1335922" w="2374973">
                <a:moveTo>
                  <a:pt x="0" y="0"/>
                </a:moveTo>
                <a:lnTo>
                  <a:pt x="2374973" y="0"/>
                </a:lnTo>
                <a:lnTo>
                  <a:pt x="2374973" y="1335922"/>
                </a:lnTo>
                <a:lnTo>
                  <a:pt x="0" y="133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6" r="-58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36dda881973_0_11"/>
          <p:cNvSpPr/>
          <p:nvPr/>
        </p:nvSpPr>
        <p:spPr>
          <a:xfrm rot="3211846">
            <a:off x="-1430662" y="-344070"/>
            <a:ext cx="8466924" cy="7121364"/>
          </a:xfrm>
          <a:custGeom>
            <a:rect b="b" l="l" r="r" t="t"/>
            <a:pathLst>
              <a:path extrusionOk="0" h="7114076" w="8458259">
                <a:moveTo>
                  <a:pt x="0" y="0"/>
                </a:moveTo>
                <a:lnTo>
                  <a:pt x="8458259" y="0"/>
                </a:lnTo>
                <a:lnTo>
                  <a:pt x="8458259" y="7114075"/>
                </a:lnTo>
                <a:lnTo>
                  <a:pt x="0" y="7114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6dda881973_0_11"/>
          <p:cNvSpPr txBox="1"/>
          <p:nvPr/>
        </p:nvSpPr>
        <p:spPr>
          <a:xfrm>
            <a:off x="4315800" y="376950"/>
            <a:ext cx="11841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Slopestyle - </a:t>
            </a:r>
            <a:r>
              <a:rPr b="1" lang="en-US" sz="8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DEV series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6dda881973_0_11"/>
          <p:cNvSpPr txBox="1"/>
          <p:nvPr/>
        </p:nvSpPr>
        <p:spPr>
          <a:xfrm>
            <a:off x="5513850" y="2350650"/>
            <a:ext cx="8356200" cy="3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 </a:t>
            </a:r>
            <a:endParaRPr b="1" i="0" sz="32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eeding by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mixing 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categories - results by categories and overall - medals by categories only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reward specific skill by gender also (ex: best rail)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heats total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of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runs/jumps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 2 : RE, BA, HP or SS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#judges 3 + 1 HJ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